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986" r:id="rId3"/>
    <p:sldId id="991" r:id="rId4"/>
    <p:sldId id="992" r:id="rId5"/>
    <p:sldId id="1001" r:id="rId6"/>
    <p:sldId id="993" r:id="rId7"/>
    <p:sldId id="994" r:id="rId8"/>
    <p:sldId id="995" r:id="rId9"/>
    <p:sldId id="996" r:id="rId10"/>
    <p:sldId id="997" r:id="rId11"/>
    <p:sldId id="998" r:id="rId12"/>
    <p:sldId id="999" r:id="rId13"/>
    <p:sldId id="1000"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Unit  4  Hobbies</a:t>
            </a:r>
            <a:r>
              <a:rPr lang="en-US" altLang="zh-CN" sz="5200" dirty="0" smtClean="0">
                <a:solidFill>
                  <a:srgbClr val="70AD47">
                    <a:lumMod val="75000"/>
                  </a:srgbClr>
                </a:solidFill>
                <a:ea typeface="楷体" panose="02010609060101010101" pitchFamily="49" charset="-122"/>
                <a:cs typeface="Times New Roman" panose="02020603050405020304" pitchFamily="18" charset="0"/>
              </a:rPr>
              <a:t/>
            </a:r>
            <a:br>
              <a:rPr lang="en-US" altLang="zh-CN" sz="5200" dirty="0" smtClean="0">
                <a:solidFill>
                  <a:srgbClr val="70AD47">
                    <a:lumMod val="75000"/>
                  </a:srgbClr>
                </a:solidFill>
                <a:ea typeface="楷体" panose="02010609060101010101" pitchFamily="49" charset="-122"/>
                <a:cs typeface="Times New Roman" panose="02020603050405020304" pitchFamily="18" charset="0"/>
              </a:rPr>
            </a:br>
            <a:r>
              <a:rPr lang="en-US" altLang="zh-CN" sz="4000" dirty="0">
                <a:solidFill>
                  <a:prstClr val="black"/>
                </a:solidFill>
                <a:cs typeface="Times New Roman" panose="02020603050405020304" pitchFamily="18" charset="0"/>
              </a:rPr>
              <a:t>Period 2</a:t>
            </a:r>
            <a:r>
              <a:rPr lang="zh-CN" altLang="en-US" sz="4000" dirty="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Grammar </a:t>
            </a:r>
            <a:r>
              <a:rPr lang="en-US" altLang="zh-CN" sz="4000" dirty="0" smtClean="0">
                <a:solidFill>
                  <a:prstClr val="black"/>
                </a:solidFill>
                <a:cs typeface="Times New Roman" panose="02020603050405020304" pitchFamily="18" charset="0"/>
              </a:rPr>
              <a:t>time-Fun </a:t>
            </a:r>
            <a:r>
              <a:rPr lang="en-US" altLang="zh-CN" sz="4000" dirty="0">
                <a:solidFill>
                  <a:prstClr val="black"/>
                </a:solidFill>
                <a:cs typeface="Times New Roman" panose="02020603050405020304" pitchFamily="18" charset="0"/>
              </a:rPr>
              <a:t>time</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S03.eps" descr="id:2147495516;FounderCES"/>
          <p:cNvPicPr/>
          <p:nvPr/>
        </p:nvPicPr>
        <p:blipFill>
          <a:blip r:embed="rId2"/>
          <a:stretch>
            <a:fillRect/>
          </a:stretch>
        </p:blipFill>
        <p:spPr>
          <a:xfrm>
            <a:off x="478582" y="836712"/>
            <a:ext cx="10012045" cy="708660"/>
          </a:xfrm>
          <a:prstGeom prst="rect">
            <a:avLst/>
          </a:prstGeom>
        </p:spPr>
      </p:pic>
      <p:sp>
        <p:nvSpPr>
          <p:cNvPr id="4" name="内容占位符 1"/>
          <p:cNvSpPr txBox="1">
            <a:spLocks/>
          </p:cNvSpPr>
          <p:nvPr/>
        </p:nvSpPr>
        <p:spPr bwMode="auto">
          <a:xfrm>
            <a:off x="380936" y="1638838"/>
            <a:ext cx="11485848" cy="4534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春雨小学五</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班的同学正在开有关阅读方式的讨论会。阅读短文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完成阅读方式推荐卡。</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you usually do in your free 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 sports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 TV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about reading books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must know the Chinese saying, “Read thousands of books and travel thousands of miles.” Nowadays reading becomes more and more important in our life. Many kids prefer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更喜欢</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listening to a book to reading one. Which one do you prefer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p:nvPr/>
        </p:nvPicPr>
        <p:blipFill>
          <a:blip r:embed="rId3"/>
          <a:stretch>
            <a:fillRect/>
          </a:stretch>
        </p:blipFill>
        <p:spPr>
          <a:xfrm>
            <a:off x="982638" y="1709464"/>
            <a:ext cx="4128770" cy="560705"/>
          </a:xfrm>
          <a:prstGeom prst="rect">
            <a:avLst/>
          </a:prstGeom>
        </p:spPr>
      </p:pic>
    </p:spTree>
    <p:extLst>
      <p:ext uri="{BB962C8B-B14F-4D97-AF65-F5344CB8AC3E}">
        <p14:creationId xmlns:p14="http://schemas.microsoft.com/office/powerpoint/2010/main" val="40255717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630555" algn="l"/>
                <a:tab pos="3150870" algn="l"/>
                <a:tab pos="6391275"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prefer listening.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Audio-books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有声书</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bring the stories to life. When I’m listening, the pictures jump into my mind. It also helps me read more difficult books because many words are new to me when reading, but not when listening.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Jenny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prefer reading. I often read a book many times, but I don’t always read it from the beginning. It’s more convenient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方便的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that with a book than an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audio-book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also take notes in books. I think taking notes can help me learn a lot.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20197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Daniel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enjoy both. I like to read my Kindle but I move on</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转变</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audio-book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night. Listening does the same thing as reading, but it helps protect my eyesight.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984091408"/>
              </p:ext>
            </p:extLst>
          </p:nvPr>
        </p:nvGraphicFramePr>
        <p:xfrm>
          <a:off x="406574" y="2852936"/>
          <a:ext cx="11440127" cy="3200400"/>
        </p:xfrm>
        <a:graphic>
          <a:graphicData uri="http://schemas.openxmlformats.org/drawingml/2006/table">
            <a:tbl>
              <a:tblPr firstRow="1" firstCol="1" bandRow="1"/>
              <a:tblGrid>
                <a:gridCol w="1144012">
                  <a:extLst>
                    <a:ext uri="{9D8B030D-6E8A-4147-A177-3AD203B41FA5}">
                      <a16:colId xmlns:a16="http://schemas.microsoft.com/office/drawing/2014/main" val="2859547106"/>
                    </a:ext>
                  </a:extLst>
                </a:gridCol>
                <a:gridCol w="3464500">
                  <a:extLst>
                    <a:ext uri="{9D8B030D-6E8A-4147-A177-3AD203B41FA5}">
                      <a16:colId xmlns:a16="http://schemas.microsoft.com/office/drawing/2014/main" val="178114273"/>
                    </a:ext>
                  </a:extLst>
                </a:gridCol>
                <a:gridCol w="6831615">
                  <a:extLst>
                    <a:ext uri="{9D8B030D-6E8A-4147-A177-3AD203B41FA5}">
                      <a16:colId xmlns:a16="http://schemas.microsoft.com/office/drawing/2014/main" val="3425252085"/>
                    </a:ext>
                  </a:extLst>
                </a:gridCol>
              </a:tblGrid>
              <a:tr h="0">
                <a:tc gridSpan="3">
                  <a:txBody>
                    <a:bodyPr/>
                    <a:lstStyle/>
                    <a:p>
                      <a:pPr algn="ctr" hangingPunct="0">
                        <a:lnSpc>
                          <a:spcPct val="150000"/>
                        </a:lnSpc>
                        <a:spcAft>
                          <a:spcPts val="0"/>
                        </a:spcAft>
                        <a:tabLst>
                          <a:tab pos="630555" algn="l"/>
                          <a:tab pos="3150870" algn="l"/>
                          <a:tab pos="6391275" algn="l"/>
                        </a:tabLst>
                      </a:pP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reading</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ways</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recommend</a:t>
                      </a:r>
                      <a:r>
                        <a:rPr lang="zh-CN" sz="28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推荐</a:t>
                      </a:r>
                      <a:r>
                        <a:rPr lang="zh-CN" sz="28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560703963"/>
                  </a:ext>
                </a:extLst>
              </a:tr>
              <a:tr h="0">
                <a:tc>
                  <a:txBody>
                    <a:bodyPr/>
                    <a:lstStyle/>
                    <a:p>
                      <a:pPr algn="ctr" hangingPunct="0">
                        <a:lnSpc>
                          <a:spcPct val="150000"/>
                        </a:lnSpc>
                        <a:spcAft>
                          <a:spcPts val="0"/>
                        </a:spcAft>
                        <a:tabLst>
                          <a:tab pos="630555" algn="l"/>
                          <a:tab pos="3150870" algn="l"/>
                          <a:tab pos="639127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A6FF4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30555" algn="l"/>
                          <a:tab pos="3150870" algn="l"/>
                          <a:tab pos="639127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reading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A6FF4C"/>
                      </a:solidFill>
                      <a:prstDash val="solid"/>
                      <a:round/>
                      <a:headEnd type="none" w="med" len="med"/>
                      <a:tailEnd type="none" w="med" len="med"/>
                    </a:lnL>
                    <a:lnR w="12700" cap="flat" cmpd="sng" algn="ctr">
                      <a:solidFill>
                        <a:srgbClr val="A6FF4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30555" algn="l"/>
                          <a:tab pos="3150870" algn="l"/>
                          <a:tab pos="639127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Reasons</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原因</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A6FF4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5554120"/>
                  </a:ext>
                </a:extLst>
              </a:tr>
              <a:tr h="0">
                <a:tc>
                  <a:txBody>
                    <a:bodyPr/>
                    <a:lstStyle/>
                    <a:p>
                      <a:pPr algn="ctr"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Mike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A6FF4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prefer </a:t>
                      </a:r>
                      <a:r>
                        <a:rPr lang="en-US" sz="28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A6FF4C"/>
                      </a:solidFill>
                      <a:prstDash val="solid"/>
                      <a:round/>
                      <a:headEnd type="none" w="med" len="med"/>
                      <a:tailEnd type="none" w="med" len="med"/>
                    </a:lnL>
                    <a:lnR w="12700" cap="flat" cmpd="sng" algn="ctr">
                      <a:solidFill>
                        <a:srgbClr val="A6FF4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When I’m listening, the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jump into my mind. Many words are </a:t>
                      </a:r>
                      <a:r>
                        <a:rPr lang="en-US" sz="28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dirty="0" smtClean="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____</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me when I’m listening.</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A6FF4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4075517"/>
                  </a:ext>
                </a:extLst>
              </a:tr>
            </a:tbl>
          </a:graphicData>
        </a:graphic>
      </p:graphicFrame>
      <p:sp>
        <p:nvSpPr>
          <p:cNvPr id="4" name="文本框 3"/>
          <p:cNvSpPr txBox="1"/>
          <p:nvPr/>
        </p:nvSpPr>
        <p:spPr>
          <a:xfrm>
            <a:off x="3029534" y="4742236"/>
            <a:ext cx="1481496" cy="523220"/>
          </a:xfrm>
          <a:prstGeom prst="rect">
            <a:avLst/>
          </a:prstGeom>
          <a:noFill/>
        </p:spPr>
        <p:txBody>
          <a:bodyPr wrap="none" rtlCol="0">
            <a:spAutoFit/>
          </a:bodyPr>
          <a:lstStyle/>
          <a:p>
            <a:pPr algn="ctr"/>
            <a:r>
              <a:rPr lang="en-US" altLang="zh-CN" dirty="0"/>
              <a:t>listening</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445753" y="4149080"/>
            <a:ext cx="1414105" cy="523220"/>
          </a:xfrm>
          <a:prstGeom prst="rect">
            <a:avLst/>
          </a:prstGeom>
          <a:noFill/>
        </p:spPr>
        <p:txBody>
          <a:bodyPr wrap="none" rtlCol="0">
            <a:spAutoFit/>
          </a:bodyPr>
          <a:lstStyle/>
          <a:p>
            <a:pPr algn="ctr"/>
            <a:r>
              <a:rPr lang="en-US" altLang="zh-CN" dirty="0"/>
              <a:t>pictures</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10055646" y="4849996"/>
            <a:ext cx="684804" cy="523220"/>
          </a:xfrm>
          <a:prstGeom prst="rect">
            <a:avLst/>
          </a:prstGeom>
          <a:noFill/>
        </p:spPr>
        <p:txBody>
          <a:bodyPr wrap="none" rtlCol="0">
            <a:spAutoFit/>
          </a:bodyPr>
          <a:lstStyle/>
          <a:p>
            <a:pPr algn="ctr"/>
            <a:r>
              <a:rPr lang="en-US" altLang="zh-CN" dirty="0"/>
              <a:t>not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13254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68543787"/>
              </p:ext>
            </p:extLst>
          </p:nvPr>
        </p:nvGraphicFramePr>
        <p:xfrm>
          <a:off x="406574" y="980728"/>
          <a:ext cx="11449272" cy="5349240"/>
        </p:xfrm>
        <a:graphic>
          <a:graphicData uri="http://schemas.openxmlformats.org/drawingml/2006/table">
            <a:tbl>
              <a:tblPr firstRow="1" firstCol="1" bandRow="1"/>
              <a:tblGrid>
                <a:gridCol w="1144927">
                  <a:extLst>
                    <a:ext uri="{9D8B030D-6E8A-4147-A177-3AD203B41FA5}">
                      <a16:colId xmlns:a16="http://schemas.microsoft.com/office/drawing/2014/main" val="1012235638"/>
                    </a:ext>
                  </a:extLst>
                </a:gridCol>
                <a:gridCol w="3175553">
                  <a:extLst>
                    <a:ext uri="{9D8B030D-6E8A-4147-A177-3AD203B41FA5}">
                      <a16:colId xmlns:a16="http://schemas.microsoft.com/office/drawing/2014/main" val="2417591552"/>
                    </a:ext>
                  </a:extLst>
                </a:gridCol>
                <a:gridCol w="7128792">
                  <a:extLst>
                    <a:ext uri="{9D8B030D-6E8A-4147-A177-3AD203B41FA5}">
                      <a16:colId xmlns:a16="http://schemas.microsoft.com/office/drawing/2014/main" val="4050599227"/>
                    </a:ext>
                  </a:extLst>
                </a:gridCol>
              </a:tblGrid>
              <a:tr h="452596">
                <a:tc gridSpan="3">
                  <a:txBody>
                    <a:bodyPr/>
                    <a:lstStyle/>
                    <a:p>
                      <a:pPr algn="ctr" hangingPunct="0">
                        <a:lnSpc>
                          <a:spcPct val="150000"/>
                        </a:lnSpc>
                        <a:spcAft>
                          <a:spcPts val="0"/>
                        </a:spcAft>
                        <a:tabLst>
                          <a:tab pos="630555" algn="l"/>
                          <a:tab pos="3150870" algn="l"/>
                          <a:tab pos="6391275" algn="l"/>
                        </a:tabLs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reading</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ways</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recommend</a:t>
                      </a:r>
                      <a:r>
                        <a:rPr lang="zh-CN" sz="26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推荐</a:t>
                      </a:r>
                      <a:r>
                        <a:rPr lang="zh-CN" sz="26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902763626"/>
                  </a:ext>
                </a:extLst>
              </a:tr>
              <a:tr h="406896">
                <a:tc>
                  <a:txBody>
                    <a:bodyPr/>
                    <a:lstStyle/>
                    <a:p>
                      <a:pPr algn="ctr" hangingPunct="0">
                        <a:lnSpc>
                          <a:spcPct val="150000"/>
                        </a:lnSpc>
                        <a:spcAft>
                          <a:spcPts val="0"/>
                        </a:spcAft>
                        <a:tabLst>
                          <a:tab pos="630555" algn="l"/>
                          <a:tab pos="3150870" algn="l"/>
                          <a:tab pos="6391275" algn="l"/>
                        </a:tabLs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A6FF4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30555" algn="l"/>
                          <a:tab pos="3150870" algn="l"/>
                          <a:tab pos="6391275" algn="l"/>
                        </a:tabLs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ways</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reading</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A6FF4C"/>
                      </a:solidFill>
                      <a:prstDash val="solid"/>
                      <a:round/>
                      <a:headEnd type="none" w="med" len="med"/>
                      <a:tailEnd type="none" w="med" len="med"/>
                    </a:lnL>
                    <a:lnR w="12700" cap="flat" cmpd="sng" algn="ctr">
                      <a:solidFill>
                        <a:srgbClr val="A6FF4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630555" algn="l"/>
                          <a:tab pos="3150870" algn="l"/>
                          <a:tab pos="6391275" algn="l"/>
                        </a:tabLs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Reasons</a:t>
                      </a:r>
                      <a:r>
                        <a:rPr lang="zh-CN" sz="26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原因</a:t>
                      </a:r>
                      <a:r>
                        <a:rPr lang="zh-CN" sz="26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A6FF4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760039"/>
                  </a:ext>
                </a:extLst>
              </a:tr>
              <a:tr h="1296144">
                <a:tc>
                  <a:txBody>
                    <a:bodyPr/>
                    <a:lstStyle/>
                    <a:p>
                      <a:pPr algn="ctr" hangingPunct="0">
                        <a:lnSpc>
                          <a:spcPct val="150000"/>
                        </a:lnSpc>
                        <a:spcAft>
                          <a:spcPts val="0"/>
                        </a:spcAft>
                        <a:tabLst>
                          <a:tab pos="630555" algn="l"/>
                          <a:tab pos="3150870" algn="l"/>
                          <a:tab pos="6391275"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Jenny</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A6FF4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prefer </a:t>
                      </a:r>
                      <a:r>
                        <a:rPr lang="en-US" sz="26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6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A6FF4C"/>
                      </a:solidFill>
                      <a:prstDash val="solid"/>
                      <a:round/>
                      <a:headEnd type="none" w="med" len="med"/>
                      <a:tailEnd type="none" w="med" len="med"/>
                    </a:lnL>
                    <a:lnR w="12700" cap="flat" cmpd="sng" algn="ctr">
                      <a:solidFill>
                        <a:srgbClr val="A6FF4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often read a book many </a:t>
                      </a:r>
                      <a:r>
                        <a:rPr lang="en-US" sz="26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6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but I don’t always read it from the </a:t>
                      </a:r>
                      <a:r>
                        <a:rPr lang="en-US" sz="26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6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It’s more </a:t>
                      </a:r>
                      <a:r>
                        <a:rPr lang="en-US" sz="26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6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baseline="0"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read a book. Taking </a:t>
                      </a:r>
                      <a:r>
                        <a:rPr lang="en-US" sz="26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600" dirty="0" smtClean="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smtClean="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_______</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help me a lot when I’m reading a book.</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A6FF4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3840342"/>
                  </a:ext>
                </a:extLst>
              </a:tr>
              <a:tr h="1357789">
                <a:tc>
                  <a:txBody>
                    <a:bodyPr/>
                    <a:lstStyle/>
                    <a:p>
                      <a:pPr algn="ctr" hangingPunct="0">
                        <a:lnSpc>
                          <a:spcPct val="150000"/>
                        </a:lnSpc>
                        <a:spcAft>
                          <a:spcPts val="0"/>
                        </a:spcAft>
                        <a:tabLst>
                          <a:tab pos="630555" algn="l"/>
                          <a:tab pos="3150870" algn="l"/>
                          <a:tab pos="6391275"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Daniel</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A6FF4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630555" algn="l"/>
                          <a:tab pos="3150870" algn="l"/>
                          <a:tab pos="6391275"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enjoy </a:t>
                      </a:r>
                      <a:r>
                        <a:rPr lang="en-US" sz="260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sz="260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6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A6FF4C"/>
                      </a:solidFill>
                      <a:prstDash val="solid"/>
                      <a:round/>
                      <a:headEnd type="none" w="med" len="med"/>
                      <a:tailEnd type="none" w="med" len="med"/>
                    </a:lnL>
                    <a:lnR w="12700" cap="flat" cmpd="sng" algn="ctr">
                      <a:solidFill>
                        <a:srgbClr val="A6FF4C"/>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dist" hangingPunct="0">
                        <a:lnSpc>
                          <a:spcPct val="150000"/>
                        </a:lnSpc>
                        <a:spcAft>
                          <a:spcPts val="0"/>
                        </a:spcAft>
                        <a:tabLst>
                          <a:tab pos="630555" algn="l"/>
                          <a:tab pos="3150870" algn="l"/>
                          <a:tab pos="6391275"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like to read my </a:t>
                      </a:r>
                      <a:r>
                        <a:rPr lang="en-US" sz="26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6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 move on to an </a:t>
                      </a:r>
                      <a:endPar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0555" algn="l"/>
                          <a:tab pos="3150870" algn="l"/>
                          <a:tab pos="6391275" algn="l"/>
                        </a:tabLst>
                      </a:pPr>
                      <a:r>
                        <a:rPr lang="en-US" sz="2600" dirty="0" smtClean="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11</a:t>
                      </a:r>
                      <a:r>
                        <a:rPr lang="en-US" sz="26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night. It helps protect my </a:t>
                      </a:r>
                      <a:r>
                        <a:rPr lang="en-US" sz="2600" dirty="0">
                          <a:solidFill>
                            <a:srgbClr val="F36B64"/>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600" dirty="0">
                          <a:solidFill>
                            <a:srgbClr val="F36B64"/>
                          </a:solidFill>
                          <a:effectLst/>
                          <a:latin typeface="宋体" panose="02010600030101010101" pitchFamily="2" charset="-122"/>
                          <a:ea typeface="宋体" panose="02010600030101010101" pitchFamily="2" charset="-122"/>
                          <a:cs typeface="Times New Roman" panose="02020603050405020304" pitchFamily="18" charset="0"/>
                        </a:rPr>
                        <a:t>.</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A6FF4C"/>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7965327"/>
                  </a:ext>
                </a:extLst>
              </a:tr>
            </a:tbl>
          </a:graphicData>
        </a:graphic>
      </p:graphicFrame>
      <p:sp>
        <p:nvSpPr>
          <p:cNvPr id="2" name="文本框 1"/>
          <p:cNvSpPr txBox="1"/>
          <p:nvPr/>
        </p:nvSpPr>
        <p:spPr>
          <a:xfrm>
            <a:off x="2900752" y="3065801"/>
            <a:ext cx="1271887" cy="492443"/>
          </a:xfrm>
          <a:prstGeom prst="rect">
            <a:avLst/>
          </a:prstGeom>
          <a:noFill/>
        </p:spPr>
        <p:txBody>
          <a:bodyPr wrap="none" rtlCol="0">
            <a:spAutoFit/>
          </a:bodyPr>
          <a:lstStyle/>
          <a:p>
            <a:pPr algn="ctr"/>
            <a:r>
              <a:rPr lang="en-US" altLang="zh-CN" sz="2600" dirty="0"/>
              <a:t>reading</a:t>
            </a:r>
            <a:endParaRPr lang="zh-CN" altLang="en-US" sz="2600" b="1" kern="100" dirty="0">
              <a:solidFill>
                <a:srgbClr val="FF0000"/>
              </a:solidFill>
              <a:cs typeface="Times New Roman" panose="02020603050405020304" pitchFamily="18" charset="0"/>
            </a:endParaRPr>
          </a:p>
        </p:txBody>
      </p:sp>
      <p:sp>
        <p:nvSpPr>
          <p:cNvPr id="4" name="文本框 3"/>
          <p:cNvSpPr txBox="1"/>
          <p:nvPr/>
        </p:nvSpPr>
        <p:spPr>
          <a:xfrm>
            <a:off x="8601242" y="2221956"/>
            <a:ext cx="942886" cy="492443"/>
          </a:xfrm>
          <a:prstGeom prst="rect">
            <a:avLst/>
          </a:prstGeom>
          <a:noFill/>
        </p:spPr>
        <p:txBody>
          <a:bodyPr wrap="none" rtlCol="0">
            <a:spAutoFit/>
          </a:bodyPr>
          <a:lstStyle/>
          <a:p>
            <a:pPr algn="ctr"/>
            <a:r>
              <a:rPr lang="en-US" altLang="zh-CN" sz="2600" dirty="0"/>
              <a:t>times</a:t>
            </a:r>
            <a:endParaRPr lang="zh-CN" altLang="en-US" sz="2600" b="1" kern="100" dirty="0">
              <a:solidFill>
                <a:srgbClr val="FF0000"/>
              </a:solidFill>
              <a:cs typeface="Times New Roman" panose="02020603050405020304" pitchFamily="18" charset="0"/>
            </a:endParaRPr>
          </a:p>
        </p:txBody>
      </p:sp>
      <p:sp>
        <p:nvSpPr>
          <p:cNvPr id="5" name="文本框 4"/>
          <p:cNvSpPr txBox="1"/>
          <p:nvPr/>
        </p:nvSpPr>
        <p:spPr>
          <a:xfrm>
            <a:off x="8563063" y="2745176"/>
            <a:ext cx="1595309" cy="492443"/>
          </a:xfrm>
          <a:prstGeom prst="rect">
            <a:avLst/>
          </a:prstGeom>
          <a:noFill/>
        </p:spPr>
        <p:txBody>
          <a:bodyPr wrap="none" rtlCol="0">
            <a:spAutoFit/>
          </a:bodyPr>
          <a:lstStyle/>
          <a:p>
            <a:pPr algn="ctr"/>
            <a:r>
              <a:rPr lang="en-US" altLang="zh-CN" sz="2600" dirty="0"/>
              <a:t>beginning</a:t>
            </a:r>
            <a:endParaRPr lang="zh-CN" altLang="en-US" sz="2600" b="1" kern="100" dirty="0">
              <a:solidFill>
                <a:srgbClr val="FF0000"/>
              </a:solidFill>
              <a:cs typeface="Times New Roman" panose="02020603050405020304" pitchFamily="18" charset="0"/>
            </a:endParaRPr>
          </a:p>
        </p:txBody>
      </p:sp>
      <p:sp>
        <p:nvSpPr>
          <p:cNvPr id="6" name="文本框 5"/>
          <p:cNvSpPr txBox="1"/>
          <p:nvPr/>
        </p:nvSpPr>
        <p:spPr>
          <a:xfrm>
            <a:off x="5178045" y="3354920"/>
            <a:ext cx="1721946" cy="492443"/>
          </a:xfrm>
          <a:prstGeom prst="rect">
            <a:avLst/>
          </a:prstGeom>
          <a:noFill/>
        </p:spPr>
        <p:txBody>
          <a:bodyPr wrap="none" rtlCol="0">
            <a:spAutoFit/>
          </a:bodyPr>
          <a:lstStyle/>
          <a:p>
            <a:pPr algn="ctr"/>
            <a:r>
              <a:rPr lang="en-US" altLang="zh-CN" sz="2600" dirty="0"/>
              <a:t>convenient</a:t>
            </a:r>
            <a:endParaRPr lang="zh-CN" altLang="en-US" sz="2600" b="1" kern="100" dirty="0">
              <a:solidFill>
                <a:srgbClr val="FF0000"/>
              </a:solidFill>
              <a:cs typeface="Times New Roman" panose="02020603050405020304" pitchFamily="18" charset="0"/>
            </a:endParaRPr>
          </a:p>
        </p:txBody>
      </p:sp>
      <p:sp>
        <p:nvSpPr>
          <p:cNvPr id="7" name="文本框 6"/>
          <p:cNvSpPr txBox="1"/>
          <p:nvPr/>
        </p:nvSpPr>
        <p:spPr>
          <a:xfrm>
            <a:off x="10588556" y="3418382"/>
            <a:ext cx="925253" cy="492443"/>
          </a:xfrm>
          <a:prstGeom prst="rect">
            <a:avLst/>
          </a:prstGeom>
          <a:noFill/>
        </p:spPr>
        <p:txBody>
          <a:bodyPr wrap="none" rtlCol="0">
            <a:spAutoFit/>
          </a:bodyPr>
          <a:lstStyle/>
          <a:p>
            <a:pPr algn="ctr"/>
            <a:r>
              <a:rPr lang="en-US" altLang="zh-CN" sz="2600" dirty="0"/>
              <a:t>notes</a:t>
            </a:r>
            <a:endParaRPr lang="zh-CN" altLang="en-US" sz="2600" b="1" kern="100" dirty="0">
              <a:solidFill>
                <a:srgbClr val="FF0000"/>
              </a:solidFill>
              <a:cs typeface="Times New Roman" panose="02020603050405020304" pitchFamily="18" charset="0"/>
            </a:endParaRPr>
          </a:p>
        </p:txBody>
      </p:sp>
      <p:sp>
        <p:nvSpPr>
          <p:cNvPr id="8" name="文本框 7"/>
          <p:cNvSpPr txBox="1"/>
          <p:nvPr/>
        </p:nvSpPr>
        <p:spPr>
          <a:xfrm>
            <a:off x="3075435" y="5191683"/>
            <a:ext cx="833883" cy="492443"/>
          </a:xfrm>
          <a:prstGeom prst="rect">
            <a:avLst/>
          </a:prstGeom>
          <a:noFill/>
        </p:spPr>
        <p:txBody>
          <a:bodyPr wrap="none" rtlCol="0">
            <a:spAutoFit/>
          </a:bodyPr>
          <a:lstStyle/>
          <a:p>
            <a:pPr algn="ctr"/>
            <a:r>
              <a:rPr lang="en-US" altLang="zh-CN" sz="2600" dirty="0"/>
              <a:t>both</a:t>
            </a:r>
            <a:endParaRPr lang="zh-CN" altLang="en-US" sz="2600" b="1" kern="100" dirty="0">
              <a:solidFill>
                <a:srgbClr val="FF0000"/>
              </a:solidFill>
              <a:cs typeface="Times New Roman" panose="02020603050405020304" pitchFamily="18" charset="0"/>
            </a:endParaRPr>
          </a:p>
        </p:txBody>
      </p:sp>
      <p:sp>
        <p:nvSpPr>
          <p:cNvPr id="9" name="文本框 8"/>
          <p:cNvSpPr txBox="1"/>
          <p:nvPr/>
        </p:nvSpPr>
        <p:spPr>
          <a:xfrm>
            <a:off x="7850839" y="4601367"/>
            <a:ext cx="1149674" cy="492443"/>
          </a:xfrm>
          <a:prstGeom prst="rect">
            <a:avLst/>
          </a:prstGeom>
          <a:noFill/>
        </p:spPr>
        <p:txBody>
          <a:bodyPr wrap="none" rtlCol="0">
            <a:spAutoFit/>
          </a:bodyPr>
          <a:lstStyle/>
          <a:p>
            <a:pPr algn="ctr"/>
            <a:r>
              <a:rPr lang="en-US" altLang="zh-CN" sz="2600" dirty="0"/>
              <a:t>Kindle</a:t>
            </a:r>
            <a:endParaRPr lang="zh-CN" altLang="en-US" sz="2600" b="1" kern="100" dirty="0">
              <a:solidFill>
                <a:srgbClr val="FF0000"/>
              </a:solidFill>
              <a:cs typeface="Times New Roman" panose="02020603050405020304" pitchFamily="18" charset="0"/>
            </a:endParaRPr>
          </a:p>
        </p:txBody>
      </p:sp>
      <p:sp>
        <p:nvSpPr>
          <p:cNvPr id="10" name="文本框 9"/>
          <p:cNvSpPr txBox="1"/>
          <p:nvPr/>
        </p:nvSpPr>
        <p:spPr>
          <a:xfrm>
            <a:off x="5735166" y="5168805"/>
            <a:ext cx="1798890" cy="492443"/>
          </a:xfrm>
          <a:prstGeom prst="rect">
            <a:avLst/>
          </a:prstGeom>
          <a:noFill/>
        </p:spPr>
        <p:txBody>
          <a:bodyPr wrap="none" rtlCol="0">
            <a:spAutoFit/>
          </a:bodyPr>
          <a:lstStyle/>
          <a:p>
            <a:pPr algn="ctr"/>
            <a:r>
              <a:rPr lang="en-US" altLang="zh-CN" sz="2600" dirty="0" smtClean="0"/>
              <a:t>audio</a:t>
            </a:r>
            <a:r>
              <a:rPr lang="en-US" altLang="zh-CN" sz="2600" dirty="0" smtClean="0">
                <a:cs typeface="Times New Roman" panose="02020603050405020304" pitchFamily="18" charset="0"/>
              </a:rPr>
              <a:t>-</a:t>
            </a:r>
            <a:r>
              <a:rPr lang="en-US" altLang="zh-CN" sz="2600" dirty="0" smtClean="0"/>
              <a:t>book</a:t>
            </a:r>
            <a:endParaRPr lang="zh-CN" altLang="en-US" sz="2600" b="1" kern="100" dirty="0">
              <a:solidFill>
                <a:srgbClr val="FF0000"/>
              </a:solidFill>
              <a:cs typeface="Times New Roman" panose="02020603050405020304" pitchFamily="18" charset="0"/>
            </a:endParaRPr>
          </a:p>
        </p:txBody>
      </p:sp>
      <p:sp>
        <p:nvSpPr>
          <p:cNvPr id="11" name="文本框 10"/>
          <p:cNvSpPr txBox="1"/>
          <p:nvPr/>
        </p:nvSpPr>
        <p:spPr>
          <a:xfrm>
            <a:off x="5231110" y="5744869"/>
            <a:ext cx="1332416" cy="492443"/>
          </a:xfrm>
          <a:prstGeom prst="rect">
            <a:avLst/>
          </a:prstGeom>
          <a:noFill/>
        </p:spPr>
        <p:txBody>
          <a:bodyPr wrap="none" rtlCol="0">
            <a:spAutoFit/>
          </a:bodyPr>
          <a:lstStyle/>
          <a:p>
            <a:pPr algn="ctr"/>
            <a:r>
              <a:rPr lang="en-US" altLang="zh-CN" sz="2600" dirty="0"/>
              <a:t>eyesight</a:t>
            </a:r>
            <a:endParaRPr lang="zh-CN" altLang="en-US" sz="26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111307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S01.eps" descr="id:2147495481;FounderCES"/>
          <p:cNvPicPr/>
          <p:nvPr/>
        </p:nvPicPr>
        <p:blipFill>
          <a:blip r:embed="rId2"/>
          <a:stretch>
            <a:fillRect/>
          </a:stretch>
        </p:blipFill>
        <p:spPr>
          <a:xfrm>
            <a:off x="478582" y="1124744"/>
            <a:ext cx="10859135" cy="621665"/>
          </a:xfrm>
          <a:prstGeom prst="rect">
            <a:avLst/>
          </a:prstGeom>
        </p:spPr>
      </p:pic>
      <p:sp>
        <p:nvSpPr>
          <p:cNvPr id="4" name="内容占位符 1"/>
          <p:cNvSpPr txBox="1">
            <a:spLocks/>
          </p:cNvSpPr>
          <p:nvPr/>
        </p:nvSpPr>
        <p:spPr bwMode="auto">
          <a:xfrm>
            <a:off x="334566" y="1908058"/>
            <a:ext cx="11485848"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选出合适的答语。</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238" algn="l"/>
                <a:tab pos="3149600" algn="l"/>
                <a:tab pos="5827713"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I like dancing.	B. I have a lot of books.	C. Two</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spcAft>
                <a:spcPts val="0"/>
              </a:spcAft>
              <a:tabLst>
                <a:tab pos="630238" algn="l"/>
                <a:tab pos="3149600" algn="l"/>
                <a:tab pos="5827713"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238" algn="l"/>
                <a:tab pos="3149600" algn="l"/>
                <a:tab pos="5827713"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238" algn="l"/>
                <a:tab pos="3149600" algn="l"/>
                <a:tab pos="5827713"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it is.	B. No, it isn’t.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there is.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50590" y="3158060"/>
            <a:ext cx="5351145"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How many hobbies do you</a:t>
            </a:r>
            <a:r>
              <a:rPr lang="en-US" altLang="zh-CN" sz="1050" dirty="0">
                <a:solidFill>
                  <a:srgbClr val="ED028C"/>
                </a:solidFill>
                <a:cs typeface="Times New Roman" panose="02020603050405020304" pitchFamily="18" charset="0"/>
              </a:rPr>
              <a:t> </a:t>
            </a:r>
            <a:r>
              <a:rPr lang="en-US" altLang="zh-CN" dirty="0">
                <a:solidFill>
                  <a:srgbClr val="ED028C"/>
                </a:solidFill>
                <a:cs typeface="Times New Roman" panose="02020603050405020304" pitchFamily="18" charset="0"/>
              </a:rPr>
              <a:t>have</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576084" y="4941168"/>
            <a:ext cx="4781950"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Is there a piano in the room</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902084" y="263691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02084" y="3833338"/>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There’s a computer.	B. I like computers.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 have a computer</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1778000"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 like skating.	B. I’m good at skating.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I’d like to skate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1778000"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she can.	B. No, she doesn’t.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She likes swimming.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1933924"/>
            <a:ext cx="4384405"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is in your bedroom</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622598" y="3913892"/>
            <a:ext cx="4801314" cy="523220"/>
          </a:xfrm>
          <a:prstGeom prst="rect">
            <a:avLst/>
          </a:prstGeom>
        </p:spPr>
        <p:txBody>
          <a:bodyPr wrap="none">
            <a:spAutoFit/>
          </a:bodyPr>
          <a:lstStyle/>
          <a:p>
            <a:r>
              <a:rPr lang="en-US" altLang="zh-CN" dirty="0">
                <a:solidFill>
                  <a:srgbClr val="ED028C"/>
                </a:solidFill>
              </a:rPr>
              <a:t>What do you like doing</a:t>
            </a:r>
            <a:r>
              <a:rPr lang="zh-CN" altLang="zh-CN" dirty="0">
                <a:solidFill>
                  <a:srgbClr val="ED028C"/>
                </a:solidFill>
                <a:cs typeface="Times New Roman" panose="02020603050405020304" pitchFamily="18" charset="0"/>
              </a:rPr>
              <a:t>？</a:t>
            </a:r>
            <a:r>
              <a:rPr lang="en-US" altLang="zh-CN" dirty="0">
                <a:solidFill>
                  <a:srgbClr val="ED028C"/>
                </a:solidFill>
              </a:rPr>
              <a:t>	</a:t>
            </a:r>
            <a:endParaRPr lang="zh-CN" altLang="en-US" dirty="0"/>
          </a:p>
        </p:txBody>
      </p:sp>
      <p:sp>
        <p:nvSpPr>
          <p:cNvPr id="5" name="矩形 4"/>
          <p:cNvSpPr/>
          <p:nvPr/>
        </p:nvSpPr>
        <p:spPr>
          <a:xfrm>
            <a:off x="622598" y="5580466"/>
            <a:ext cx="4126194" cy="656846"/>
          </a:xfrm>
          <a:prstGeom prst="rect">
            <a:avLst/>
          </a:prstGeom>
        </p:spPr>
        <p:txBody>
          <a:bodyPr wrap="none">
            <a:spAutoFit/>
          </a:bodyPr>
          <a:lstStyle/>
          <a:p>
            <a:pPr algn="just">
              <a:lnSpc>
                <a:spcPct val="150000"/>
              </a:lnSpc>
              <a:spcAft>
                <a:spcPts val="0"/>
              </a:spcAft>
              <a:tabLst>
                <a:tab pos="5843905" algn="ctr"/>
              </a:tabLst>
            </a:pPr>
            <a:r>
              <a:rPr lang="en-US" altLang="zh-CN" dirty="0">
                <a:solidFill>
                  <a:srgbClr val="ED028C"/>
                </a:solidFill>
                <a:cs typeface="Times New Roman" panose="02020603050405020304" pitchFamily="18" charset="0"/>
              </a:rPr>
              <a:t>Can Su Yang swim well</a:t>
            </a:r>
            <a:r>
              <a:rPr lang="zh-CN" altLang="zh-CN" dirty="0" smtClean="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902084" y="82816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857622" y="267258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15418" y="448995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145567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根据首字母或图片提示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 Yang and Helen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drawing. Look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drawing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pictures.</a:t>
            </a:r>
          </a:p>
          <a:p>
            <a:pPr hangingPunct="0">
              <a:spcAft>
                <a:spcPts val="0"/>
              </a:spcAft>
              <a:tabLst>
                <a:tab pos="630555" algn="l"/>
                <a:tab pos="3150870" algn="l"/>
                <a:tab pos="639127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h</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two hobbies. He likes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r</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books and running</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46191" y="2639985"/>
            <a:ext cx="8519814"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句意</a:t>
            </a:r>
            <a:r>
              <a:rPr lang="en-US" altLang="zh-CN" dirty="0">
                <a:cs typeface="Times New Roman" panose="02020603050405020304" pitchFamily="18" charset="0"/>
              </a:rPr>
              <a:t>“</a:t>
            </a:r>
            <a:r>
              <a:rPr lang="zh-CN" altLang="zh-CN" dirty="0">
                <a:cs typeface="Times New Roman" panose="02020603050405020304" pitchFamily="18" charset="0"/>
              </a:rPr>
              <a:t>苏洋和海伦都喜欢画画</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两者都</a:t>
            </a:r>
            <a:r>
              <a:rPr lang="en-US" altLang="zh-CN" dirty="0">
                <a:cs typeface="Times New Roman" panose="02020603050405020304" pitchFamily="18" charset="0"/>
              </a:rPr>
              <a:t>”</a:t>
            </a:r>
            <a:r>
              <a:rPr lang="zh-CN" altLang="zh-CN" dirty="0">
                <a:cs typeface="Times New Roman" panose="02020603050405020304" pitchFamily="18" charset="0"/>
              </a:rPr>
              <a:t>要用</a:t>
            </a:r>
            <a:r>
              <a:rPr lang="en-US" altLang="zh-CN" dirty="0">
                <a:cs typeface="Times New Roman" panose="02020603050405020304" pitchFamily="18" charset="0"/>
              </a:rPr>
              <a:t>both</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内容占位符 1"/>
          <p:cNvSpPr txBox="1">
            <a:spLocks/>
          </p:cNvSpPr>
          <p:nvPr/>
        </p:nvSpPr>
        <p:spPr bwMode="auto">
          <a:xfrm>
            <a:off x="380936" y="3927764"/>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是第三人称单数，动词要用第三人称单数形式，故填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has</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；喜欢做某事是</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“like doing sth”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，此处用动词－</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形式，读书是</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read,</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reading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3905749" y="1484784"/>
            <a:ext cx="684803" cy="523220"/>
          </a:xfrm>
          <a:prstGeom prst="rect">
            <a:avLst/>
          </a:prstGeom>
          <a:noFill/>
        </p:spPr>
        <p:txBody>
          <a:bodyPr wrap="none" rtlCol="0">
            <a:spAutoFit/>
          </a:bodyPr>
          <a:lstStyle/>
          <a:p>
            <a:pPr algn="ctr"/>
            <a:r>
              <a:rPr lang="en-US" altLang="zh-CN" dirty="0" err="1" smtClean="0"/>
              <a:t>oth</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1414686" y="3435474"/>
            <a:ext cx="503664" cy="523220"/>
          </a:xfrm>
          <a:prstGeom prst="rect">
            <a:avLst/>
          </a:prstGeom>
          <a:noFill/>
        </p:spPr>
        <p:txBody>
          <a:bodyPr wrap="none" rtlCol="0">
            <a:spAutoFit/>
          </a:bodyPr>
          <a:lstStyle/>
          <a:p>
            <a:pPr algn="ctr"/>
            <a:r>
              <a:rPr lang="en-US" altLang="zh-CN" dirty="0"/>
              <a:t>as</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5396689" y="3372012"/>
            <a:ext cx="1202573" cy="523220"/>
          </a:xfrm>
          <a:prstGeom prst="rect">
            <a:avLst/>
          </a:prstGeom>
          <a:noFill/>
        </p:spPr>
        <p:txBody>
          <a:bodyPr wrap="none" rtlCol="0">
            <a:spAutoFit/>
          </a:bodyPr>
          <a:lstStyle/>
          <a:p>
            <a:pPr algn="ctr"/>
            <a:r>
              <a:rPr lang="en-US" altLang="zh-CN" dirty="0" err="1"/>
              <a:t>eading</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57588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15991"/>
          </a:xfrm>
        </p:spPr>
        <p:txBody>
          <a:bodyPr/>
          <a:lstStyle/>
          <a:p>
            <a:pPr hangingPunct="0">
              <a:spcAft>
                <a:spcPts val="0"/>
              </a:spcAft>
              <a:tabLst>
                <a:tab pos="630555" algn="l"/>
                <a:tab pos="3150870" algn="l"/>
                <a:tab pos="6391275" algn="l"/>
              </a:tabLst>
            </a:pPr>
            <a:r>
              <a:rPr lang="en-US" altLang="zh-CN" dirty="0"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 plays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 in the playground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likes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playground.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t72.jpg" descr="id:2147495488;FounderCES"/>
          <p:cNvPicPr/>
          <p:nvPr/>
        </p:nvPicPr>
        <p:blipFill>
          <a:blip r:embed="rId2"/>
          <a:stretch>
            <a:fillRect/>
          </a:stretch>
        </p:blipFill>
        <p:spPr>
          <a:xfrm>
            <a:off x="9221451" y="2151440"/>
            <a:ext cx="1872208" cy="2260512"/>
          </a:xfrm>
          <a:prstGeom prst="rect">
            <a:avLst/>
          </a:prstGeom>
        </p:spPr>
      </p:pic>
      <p:sp>
        <p:nvSpPr>
          <p:cNvPr id="5" name="矩形 4"/>
          <p:cNvSpPr/>
          <p:nvPr/>
        </p:nvSpPr>
        <p:spPr>
          <a:xfrm>
            <a:off x="406574" y="1412776"/>
            <a:ext cx="11017224"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句意为</a:t>
            </a:r>
            <a:r>
              <a:rPr lang="en-US" altLang="zh-CN" dirty="0">
                <a:cs typeface="Times New Roman" panose="02020603050405020304" pitchFamily="18" charset="0"/>
              </a:rPr>
              <a:t>“</a:t>
            </a:r>
            <a:r>
              <a:rPr lang="zh-CN" altLang="zh-CN" dirty="0">
                <a:cs typeface="Times New Roman" panose="02020603050405020304" pitchFamily="18" charset="0"/>
              </a:rPr>
              <a:t>汤姆经常和蒂姆在操场上玩</a:t>
            </a:r>
            <a:r>
              <a:rPr lang="en-US" altLang="zh-CN" dirty="0">
                <a:cs typeface="Times New Roman" panose="02020603050405020304" pitchFamily="18" charset="0"/>
              </a:rPr>
              <a:t>”</a:t>
            </a:r>
            <a:r>
              <a:rPr lang="zh-CN" altLang="zh-CN" dirty="0">
                <a:cs typeface="Times New Roman" panose="02020603050405020304" pitchFamily="18" charset="0"/>
              </a:rPr>
              <a:t>。这里用介词</a:t>
            </a:r>
            <a:r>
              <a:rPr lang="en-US" altLang="zh-CN" dirty="0">
                <a:cs typeface="Times New Roman" panose="02020603050405020304" pitchFamily="18" charset="0"/>
              </a:rPr>
              <a:t>with</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和</a:t>
            </a:r>
            <a:r>
              <a:rPr lang="en-US" altLang="zh-CN" dirty="0">
                <a:cs typeface="Times New Roman" panose="02020603050405020304" pitchFamily="18" charset="0"/>
              </a:rPr>
              <a:t>”</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内容占位符 1"/>
          <p:cNvSpPr txBox="1">
            <a:spLocks/>
          </p:cNvSpPr>
          <p:nvPr/>
        </p:nvSpPr>
        <p:spPr bwMode="auto">
          <a:xfrm>
            <a:off x="372390" y="2941201"/>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由图片可知，动词短语用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play basketball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；喜欢做某</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“like doing sth”</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，此处用动词－</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形式，故填</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playing</a:t>
            </a:r>
          </a:p>
          <a:p>
            <a:pPr>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basketball</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p:cNvSpPr txBox="1"/>
          <p:nvPr/>
        </p:nvSpPr>
        <p:spPr>
          <a:xfrm>
            <a:off x="3485826" y="836712"/>
            <a:ext cx="604653" cy="523220"/>
          </a:xfrm>
          <a:prstGeom prst="rect">
            <a:avLst/>
          </a:prstGeom>
          <a:noFill/>
        </p:spPr>
        <p:txBody>
          <a:bodyPr wrap="none" rtlCol="0">
            <a:spAutoFit/>
          </a:bodyPr>
          <a:lstStyle/>
          <a:p>
            <a:pPr algn="ctr"/>
            <a:r>
              <a:rPr lang="en-US" altLang="zh-CN" dirty="0" err="1"/>
              <a:t>ith</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3046537" y="2268326"/>
            <a:ext cx="3328155" cy="523220"/>
          </a:xfrm>
          <a:prstGeom prst="rect">
            <a:avLst/>
          </a:prstGeom>
          <a:noFill/>
        </p:spPr>
        <p:txBody>
          <a:bodyPr wrap="none" rtlCol="0">
            <a:spAutoFit/>
          </a:bodyPr>
          <a:lstStyle/>
          <a:p>
            <a:pPr algn="ctr"/>
            <a:r>
              <a:rPr lang="en-US" altLang="zh-CN" dirty="0" smtClean="0"/>
              <a:t>laying       basketball</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2533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S02.eps" descr="id:2147495495;FounderCES"/>
          <p:cNvPicPr/>
          <p:nvPr/>
        </p:nvPicPr>
        <p:blipFill>
          <a:blip r:embed="rId2"/>
          <a:stretch>
            <a:fillRect/>
          </a:stretch>
        </p:blipFill>
        <p:spPr>
          <a:xfrm>
            <a:off x="550590" y="1052736"/>
            <a:ext cx="7535545" cy="708660"/>
          </a:xfrm>
          <a:prstGeom prst="rect">
            <a:avLst/>
          </a:prstGeom>
        </p:spPr>
      </p:pic>
      <p:sp>
        <p:nvSpPr>
          <p:cNvPr id="4" name="内容占位符 1"/>
          <p:cNvSpPr txBox="1">
            <a:spLocks/>
          </p:cNvSpPr>
          <p:nvPr/>
        </p:nvSpPr>
        <p:spPr bwMode="auto">
          <a:xfrm>
            <a:off x="372390" y="1764042"/>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用所给单词的适当形式填空。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like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TV after dinner.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is good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pictures.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good at swimming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cat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eating fish very much.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sing</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my hobby. It’s easy and fun.</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2160763" y="2473732"/>
            <a:ext cx="1582486" cy="523220"/>
          </a:xfrm>
          <a:prstGeom prst="rect">
            <a:avLst/>
          </a:prstGeom>
          <a:noFill/>
        </p:spPr>
        <p:txBody>
          <a:bodyPr wrap="none" rtlCol="0">
            <a:spAutoFit/>
          </a:bodyPr>
          <a:lstStyle/>
          <a:p>
            <a:pPr algn="ctr"/>
            <a:r>
              <a:rPr lang="en-US" altLang="zh-CN" dirty="0"/>
              <a:t>watching</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2998862" y="3121804"/>
            <a:ext cx="1462260" cy="523220"/>
          </a:xfrm>
          <a:prstGeom prst="rect">
            <a:avLst/>
          </a:prstGeom>
          <a:noFill/>
        </p:spPr>
        <p:txBody>
          <a:bodyPr wrap="none" rtlCol="0">
            <a:spAutoFit/>
          </a:bodyPr>
          <a:lstStyle/>
          <a:p>
            <a:pPr algn="ctr"/>
            <a:r>
              <a:rPr lang="en-US" altLang="zh-CN" dirty="0"/>
              <a:t>drawing</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1350234" y="3789040"/>
            <a:ext cx="755271" cy="523220"/>
          </a:xfrm>
          <a:prstGeom prst="rect">
            <a:avLst/>
          </a:prstGeom>
          <a:noFill/>
        </p:spPr>
        <p:txBody>
          <a:bodyPr wrap="none" rtlCol="0">
            <a:spAutoFit/>
          </a:bodyPr>
          <a:lstStyle/>
          <a:p>
            <a:pPr algn="ctr"/>
            <a:r>
              <a:rPr lang="en-US" altLang="zh-CN" dirty="0"/>
              <a:t>Are</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8156452" y="3816006"/>
            <a:ext cx="603050" cy="523220"/>
          </a:xfrm>
          <a:prstGeom prst="rect">
            <a:avLst/>
          </a:prstGeom>
          <a:noFill/>
        </p:spPr>
        <p:txBody>
          <a:bodyPr wrap="none" rtlCol="0">
            <a:spAutoFit/>
          </a:bodyPr>
          <a:lstStyle/>
          <a:p>
            <a:pPr algn="ctr"/>
            <a:r>
              <a:rPr lang="en-US" altLang="zh-CN" dirty="0"/>
              <a:t>we</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1981419" y="4437112"/>
            <a:ext cx="881973" cy="523220"/>
          </a:xfrm>
          <a:prstGeom prst="rect">
            <a:avLst/>
          </a:prstGeom>
          <a:noFill/>
        </p:spPr>
        <p:txBody>
          <a:bodyPr wrap="none" rtlCol="0">
            <a:spAutoFit/>
          </a:bodyPr>
          <a:lstStyle/>
          <a:p>
            <a:pPr algn="ctr"/>
            <a:r>
              <a:rPr lang="en-US" altLang="zh-CN" dirty="0"/>
              <a:t>likes</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840027" y="5013176"/>
            <a:ext cx="1343638" cy="523220"/>
          </a:xfrm>
          <a:prstGeom prst="rect">
            <a:avLst/>
          </a:prstGeom>
          <a:noFill/>
        </p:spPr>
        <p:txBody>
          <a:bodyPr wrap="none" rtlCol="0">
            <a:spAutoFit/>
          </a:bodyPr>
          <a:lstStyle/>
          <a:p>
            <a:pPr algn="ctr"/>
            <a:r>
              <a:rPr lang="en-US" altLang="zh-CN" dirty="0"/>
              <a:t>Singing</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475298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93812"/>
          </a:xfrm>
        </p:spPr>
        <p:txBody>
          <a:bodyPr/>
          <a:lstStyle/>
          <a:p>
            <a:pPr hangingPunct="0">
              <a:spcAft>
                <a:spcPts val="0"/>
              </a:spcAft>
              <a:tabLst>
                <a:tab pos="630555" algn="l"/>
                <a:tab pos="3150870" algn="l"/>
                <a:tab pos="6391275" algn="l"/>
              </a:tabLst>
            </a:pP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给下列句子选择合适的答句。</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your hobby</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He likes playing table </a:t>
            </a:r>
            <a:endPar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tennis</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the students like doing</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having picnics.</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fly the kite now.			C. She likes swimming.</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Jack like playing football</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 idea</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555" algn="l"/>
                <a:tab pos="3150870" algn="l"/>
                <a:tab pos="6391275" algn="l"/>
              </a:tabLst>
            </a:pP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Alice like doing</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 Yes, he does.</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6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your brother like doing</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she is.</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600"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Lily good at English</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 They like playing football.</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27179" y="1453434"/>
            <a:ext cx="407484" cy="492443"/>
          </a:xfrm>
          <a:prstGeom prst="rect">
            <a:avLst/>
          </a:prstGeom>
          <a:noFill/>
        </p:spPr>
        <p:txBody>
          <a:bodyPr wrap="none" rtlCol="0">
            <a:spAutoFit/>
          </a:bodyPr>
          <a:lstStyle/>
          <a:p>
            <a:pPr algn="ctr"/>
            <a:r>
              <a:rPr lang="en-US" altLang="zh-CN" sz="2600" dirty="0"/>
              <a:t>B</a:t>
            </a:r>
            <a:endParaRPr lang="zh-CN" altLang="en-US" sz="2600" b="1" kern="100" dirty="0">
              <a:solidFill>
                <a:srgbClr val="FF0000"/>
              </a:solidFill>
              <a:cs typeface="Times New Roman" panose="02020603050405020304" pitchFamily="18" charset="0"/>
            </a:endParaRPr>
          </a:p>
        </p:txBody>
      </p:sp>
      <p:sp>
        <p:nvSpPr>
          <p:cNvPr id="5" name="文本框 4"/>
          <p:cNvSpPr txBox="1"/>
          <p:nvPr/>
        </p:nvSpPr>
        <p:spPr>
          <a:xfrm>
            <a:off x="857622" y="2645458"/>
            <a:ext cx="444352" cy="492443"/>
          </a:xfrm>
          <a:prstGeom prst="rect">
            <a:avLst/>
          </a:prstGeom>
          <a:noFill/>
        </p:spPr>
        <p:txBody>
          <a:bodyPr wrap="none" rtlCol="0">
            <a:spAutoFit/>
          </a:bodyPr>
          <a:lstStyle/>
          <a:p>
            <a:pPr algn="ctr"/>
            <a:r>
              <a:rPr lang="en-US" altLang="zh-CN" sz="2600" dirty="0"/>
              <a:t>G</a:t>
            </a:r>
            <a:endParaRPr lang="zh-CN" altLang="en-US" sz="2600" b="1" kern="100" dirty="0">
              <a:solidFill>
                <a:srgbClr val="FF0000"/>
              </a:solidFill>
              <a:cs typeface="Times New Roman" panose="02020603050405020304" pitchFamily="18" charset="0"/>
            </a:endParaRPr>
          </a:p>
        </p:txBody>
      </p:sp>
      <p:sp>
        <p:nvSpPr>
          <p:cNvPr id="6" name="文本框 5"/>
          <p:cNvSpPr txBox="1"/>
          <p:nvPr/>
        </p:nvSpPr>
        <p:spPr>
          <a:xfrm>
            <a:off x="867240" y="3247160"/>
            <a:ext cx="425116" cy="492443"/>
          </a:xfrm>
          <a:prstGeom prst="rect">
            <a:avLst/>
          </a:prstGeom>
          <a:noFill/>
        </p:spPr>
        <p:txBody>
          <a:bodyPr wrap="none" rtlCol="0">
            <a:spAutoFit/>
          </a:bodyPr>
          <a:lstStyle/>
          <a:p>
            <a:pPr algn="ctr"/>
            <a:r>
              <a:rPr lang="en-US" altLang="zh-CN" sz="2600" dirty="0"/>
              <a:t>D</a:t>
            </a:r>
            <a:endParaRPr lang="zh-CN" altLang="en-US" sz="2600" b="1" kern="100" dirty="0">
              <a:solidFill>
                <a:srgbClr val="FF0000"/>
              </a:solidFill>
              <a:cs typeface="Times New Roman" panose="02020603050405020304" pitchFamily="18" charset="0"/>
            </a:endParaRPr>
          </a:p>
        </p:txBody>
      </p:sp>
      <p:sp>
        <p:nvSpPr>
          <p:cNvPr id="7" name="文本框 6"/>
          <p:cNvSpPr txBox="1"/>
          <p:nvPr/>
        </p:nvSpPr>
        <p:spPr>
          <a:xfrm>
            <a:off x="901541" y="3814678"/>
            <a:ext cx="407484" cy="492443"/>
          </a:xfrm>
          <a:prstGeom prst="rect">
            <a:avLst/>
          </a:prstGeom>
          <a:noFill/>
        </p:spPr>
        <p:txBody>
          <a:bodyPr wrap="none" rtlCol="0">
            <a:spAutoFit/>
          </a:bodyPr>
          <a:lstStyle/>
          <a:p>
            <a:pPr algn="ctr"/>
            <a:r>
              <a:rPr lang="en-US" altLang="zh-CN" sz="2600" dirty="0"/>
              <a:t>E</a:t>
            </a:r>
            <a:endParaRPr lang="zh-CN" altLang="en-US" sz="2600" b="1" kern="100" dirty="0">
              <a:solidFill>
                <a:srgbClr val="FF0000"/>
              </a:solidFill>
              <a:cs typeface="Times New Roman" panose="02020603050405020304" pitchFamily="18" charset="0"/>
            </a:endParaRPr>
          </a:p>
        </p:txBody>
      </p:sp>
      <p:sp>
        <p:nvSpPr>
          <p:cNvPr id="8" name="文本框 7"/>
          <p:cNvSpPr txBox="1"/>
          <p:nvPr/>
        </p:nvSpPr>
        <p:spPr>
          <a:xfrm>
            <a:off x="867240" y="4399288"/>
            <a:ext cx="425116" cy="492443"/>
          </a:xfrm>
          <a:prstGeom prst="rect">
            <a:avLst/>
          </a:prstGeom>
          <a:noFill/>
        </p:spPr>
        <p:txBody>
          <a:bodyPr wrap="none" rtlCol="0">
            <a:spAutoFit/>
          </a:bodyPr>
          <a:lstStyle/>
          <a:p>
            <a:pPr algn="ctr"/>
            <a:r>
              <a:rPr lang="en-US" altLang="zh-CN" sz="2600" dirty="0"/>
              <a:t>C</a:t>
            </a:r>
            <a:endParaRPr lang="zh-CN" altLang="en-US" sz="2600" b="1" kern="100" dirty="0">
              <a:solidFill>
                <a:srgbClr val="FF0000"/>
              </a:solidFill>
              <a:cs typeface="Times New Roman" panose="02020603050405020304" pitchFamily="18" charset="0"/>
            </a:endParaRPr>
          </a:p>
        </p:txBody>
      </p:sp>
      <p:sp>
        <p:nvSpPr>
          <p:cNvPr id="9" name="文本框 8"/>
          <p:cNvSpPr txBox="1"/>
          <p:nvPr/>
        </p:nvSpPr>
        <p:spPr>
          <a:xfrm>
            <a:off x="867240" y="4992444"/>
            <a:ext cx="425116" cy="492443"/>
          </a:xfrm>
          <a:prstGeom prst="rect">
            <a:avLst/>
          </a:prstGeom>
          <a:noFill/>
        </p:spPr>
        <p:txBody>
          <a:bodyPr wrap="none" rtlCol="0">
            <a:spAutoFit/>
          </a:bodyPr>
          <a:lstStyle/>
          <a:p>
            <a:pPr algn="ctr"/>
            <a:r>
              <a:rPr lang="en-US" altLang="zh-CN" sz="2600" dirty="0"/>
              <a:t>A</a:t>
            </a:r>
            <a:endParaRPr lang="zh-CN" altLang="en-US" sz="2600" b="1" kern="100" dirty="0">
              <a:solidFill>
                <a:srgbClr val="FF0000"/>
              </a:solidFill>
              <a:cs typeface="Times New Roman" panose="02020603050405020304" pitchFamily="18" charset="0"/>
            </a:endParaRPr>
          </a:p>
        </p:txBody>
      </p:sp>
      <p:sp>
        <p:nvSpPr>
          <p:cNvPr id="10" name="文本框 9"/>
          <p:cNvSpPr txBox="1"/>
          <p:nvPr/>
        </p:nvSpPr>
        <p:spPr>
          <a:xfrm>
            <a:off x="910099" y="5614878"/>
            <a:ext cx="388248" cy="492443"/>
          </a:xfrm>
          <a:prstGeom prst="rect">
            <a:avLst/>
          </a:prstGeom>
          <a:noFill/>
        </p:spPr>
        <p:txBody>
          <a:bodyPr wrap="none" rtlCol="0">
            <a:spAutoFit/>
          </a:bodyPr>
          <a:lstStyle/>
          <a:p>
            <a:pPr algn="ctr"/>
            <a:r>
              <a:rPr lang="en-US" altLang="zh-CN" sz="2600" dirty="0"/>
              <a:t>F</a:t>
            </a:r>
            <a:endParaRPr lang="zh-CN" altLang="en-US" sz="26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985900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虚线框1p2.eps"/>
          <p:cNvPicPr/>
          <p:nvPr/>
        </p:nvPicPr>
        <p:blipFill>
          <a:blip r:embed="rId2"/>
          <a:stretch>
            <a:fillRect/>
          </a:stretch>
        </p:blipFill>
        <p:spPr>
          <a:xfrm>
            <a:off x="7048402" y="1556792"/>
            <a:ext cx="4951460" cy="4032448"/>
          </a:xfrm>
          <a:prstGeom prst="rect">
            <a:avLst/>
          </a:prstGeom>
        </p:spPr>
      </p:pic>
      <p:sp>
        <p:nvSpPr>
          <p:cNvPr id="2" name="内容占位符 1"/>
          <p:cNvSpPr>
            <a:spLocks noGrp="1"/>
          </p:cNvSpPr>
          <p:nvPr>
            <p:ph idx="1"/>
          </p:nvPr>
        </p:nvSpPr>
        <p:spPr>
          <a:xfrm>
            <a:off x="360854" y="746120"/>
            <a:ext cx="11485848" cy="130317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正在参加图书交流会。从方框中选择合适的句子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3"/>
          <a:stretch>
            <a:fillRect/>
          </a:stretch>
        </p:blipFill>
        <p:spPr>
          <a:xfrm>
            <a:off x="982638" y="793651"/>
            <a:ext cx="3838575" cy="619125"/>
          </a:xfrm>
          <a:prstGeom prst="rect">
            <a:avLst/>
          </a:prstGeom>
        </p:spPr>
      </p:pic>
      <p:sp>
        <p:nvSpPr>
          <p:cNvPr id="4" name="内容占位符 1"/>
          <p:cNvSpPr txBox="1">
            <a:spLocks/>
          </p:cNvSpPr>
          <p:nvPr/>
        </p:nvSpPr>
        <p:spPr bwMode="auto">
          <a:xfrm>
            <a:off x="355298" y="1981807"/>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Hello, Bill.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do.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usually read books in the evening.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7031310" y="1556792"/>
            <a:ext cx="496855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What’s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When do you usually read books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Why do you like the book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Do you like reading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Where do you usually read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p:cNvSpPr txBox="1"/>
          <p:nvPr/>
        </p:nvSpPr>
        <p:spPr>
          <a:xfrm>
            <a:off x="3971058" y="2761764"/>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2380209" y="405998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2308201" y="5301208"/>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655114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my bedroom. Because it’s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a:t>
            </a:r>
          </a:p>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安静的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place for reading.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_______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Journey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a:t>
            </a:r>
            <a:endPar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0555" algn="l"/>
                <a:tab pos="3150870" algn="l"/>
                <a:tab pos="6391275" algn="l"/>
              </a:tabLst>
            </a:pP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游记》</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best.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 book is one of the most famous novels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小说</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China. And I like the Monkey King best. He is very brave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勇敢</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clever.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2406820" y="2132856"/>
            <a:ext cx="514308" cy="523220"/>
          </a:xfrm>
          <a:prstGeom prst="rect">
            <a:avLst/>
          </a:prstGeom>
          <a:noFill/>
        </p:spPr>
        <p:txBody>
          <a:bodyPr wrap="none" rtlCol="0">
            <a:spAutoFit/>
          </a:bodyPr>
          <a:lstStyle/>
          <a:p>
            <a:pPr algn="ctr"/>
            <a:r>
              <a:rPr lang="en-US" altLang="zh-CN" dirty="0"/>
              <a:t>A </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2297782" y="407707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pic>
        <p:nvPicPr>
          <p:cNvPr id="7" name="虚线框1p2.eps"/>
          <p:cNvPicPr/>
          <p:nvPr/>
        </p:nvPicPr>
        <p:blipFill>
          <a:blip r:embed="rId2"/>
          <a:stretch>
            <a:fillRect/>
          </a:stretch>
        </p:blipFill>
        <p:spPr>
          <a:xfrm>
            <a:off x="7048402" y="692696"/>
            <a:ext cx="4951460" cy="4032448"/>
          </a:xfrm>
          <a:prstGeom prst="rect">
            <a:avLst/>
          </a:prstGeom>
        </p:spPr>
      </p:pic>
      <p:sp>
        <p:nvSpPr>
          <p:cNvPr id="8" name="内容占位符 1"/>
          <p:cNvSpPr txBox="1">
            <a:spLocks/>
          </p:cNvSpPr>
          <p:nvPr/>
        </p:nvSpPr>
        <p:spPr bwMode="auto">
          <a:xfrm>
            <a:off x="7031310" y="692696"/>
            <a:ext cx="496855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What’s your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When do you usually read books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Why do you like the book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Do you like reading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Where do you usually read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18686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1380</Words>
  <Application>Microsoft Office PowerPoint</Application>
  <PresentationFormat>自定义</PresentationFormat>
  <Paragraphs>141</Paragraphs>
  <Slides>13</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13</vt:i4>
      </vt:variant>
    </vt:vector>
  </HeadingPairs>
  <TitlesOfParts>
    <vt:vector size="20"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343</cp:revision>
  <dcterms:created xsi:type="dcterms:W3CDTF">2020-11-06T05:24:00Z</dcterms:created>
  <dcterms:modified xsi:type="dcterms:W3CDTF">2025-06-30T06:06:22Z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